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9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78" r:id="rId6"/>
    <p:sldId id="279" r:id="rId7"/>
    <p:sldId id="280" r:id="rId8"/>
    <p:sldId id="274" r:id="rId9"/>
    <p:sldId id="283" r:id="rId10"/>
    <p:sldId id="276" r:id="rId11"/>
    <p:sldId id="281" r:id="rId12"/>
    <p:sldId id="284" r:id="rId13"/>
    <p:sldId id="282" r:id="rId14"/>
    <p:sldId id="286" r:id="rId15"/>
    <p:sldId id="287" r:id="rId16"/>
    <p:sldId id="285" r:id="rId17"/>
    <p:sldId id="277" r:id="rId18"/>
    <p:sldId id="265" r:id="rId19"/>
    <p:sldId id="266" r:id="rId20"/>
  </p:sldIdLst>
  <p:sldSz cx="9144000" cy="6858000" type="screen4x3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FF2F92"/>
    <a:srgbClr val="1E4E79"/>
    <a:srgbClr val="4471C4"/>
    <a:srgbClr val="EF534E"/>
    <a:srgbClr val="FF8AD8"/>
    <a:srgbClr val="63CFC9"/>
    <a:srgbClr val="50A5A1"/>
    <a:srgbClr val="FFEA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22C9D-ED93-D442-94EC-1167B11F3333}" type="datetimeFigureOut">
              <a:rPr kumimoji="1" lang="ko-Kore-KR" altLang="en-US" smtClean="0"/>
              <a:t>2020. 11. 24.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7ADC3-A1B0-474D-87B2-36AB99EE79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47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0F64E-0871-E447-993A-505C73448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CB5C2C-0C90-A74D-9D8D-2892B4D2C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83ECE-1710-0841-A97F-C2A28B87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7879C-C0DF-F742-979F-53A195BE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A2BD9-3CB8-144A-BB80-D5F865E8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805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A4EE5-35BE-C54C-B83C-C74191FD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D913F8-8B02-804A-B347-6180278C9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F9A4AD-1946-9943-8152-906A7F6E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ADA9C-8E69-4342-82AB-78FF44BA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4D56A-5779-CA4C-ABE7-6ECE8D94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207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BEC289-A8A7-4C46-B75D-830567C9E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08B38C-733B-7F4B-8535-68E1900E7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EB17D-0568-BD43-8783-475F07F2C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82C1A6-E828-6C4C-BB0C-8C97AA016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C18D9-4108-B942-A917-B46EC46F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456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B29B9-817F-AF4B-8E62-2A508EE3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849" y="6492875"/>
            <a:ext cx="471063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872789-1C89-1841-BF33-CC89AC527285}"/>
              </a:ext>
            </a:extLst>
          </p:cNvPr>
          <p:cNvSpPr/>
          <p:nvPr userDrawn="1"/>
        </p:nvSpPr>
        <p:spPr>
          <a:xfrm>
            <a:off x="0" y="0"/>
            <a:ext cx="9144000" cy="3379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FA2373-DB50-D64D-9AD6-B7A79BDDAC32}"/>
              </a:ext>
            </a:extLst>
          </p:cNvPr>
          <p:cNvSpPr/>
          <p:nvPr userDrawn="1"/>
        </p:nvSpPr>
        <p:spPr>
          <a:xfrm>
            <a:off x="636102" y="89450"/>
            <a:ext cx="149089" cy="149089"/>
          </a:xfrm>
          <a:prstGeom prst="ellipse">
            <a:avLst/>
          </a:prstGeom>
          <a:solidFill>
            <a:srgbClr val="41C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22D3E83-899D-4D45-BA3E-09C4BA0B1A19}"/>
              </a:ext>
            </a:extLst>
          </p:cNvPr>
          <p:cNvSpPr/>
          <p:nvPr userDrawn="1"/>
        </p:nvSpPr>
        <p:spPr>
          <a:xfrm>
            <a:off x="380999" y="89450"/>
            <a:ext cx="149089" cy="149089"/>
          </a:xfrm>
          <a:prstGeom prst="ellipse">
            <a:avLst/>
          </a:prstGeom>
          <a:solidFill>
            <a:srgbClr val="FF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4139360-6583-6E4E-907F-BA1C8A38667C}"/>
              </a:ext>
            </a:extLst>
          </p:cNvPr>
          <p:cNvSpPr/>
          <p:nvPr userDrawn="1"/>
        </p:nvSpPr>
        <p:spPr>
          <a:xfrm>
            <a:off x="125896" y="89450"/>
            <a:ext cx="149089" cy="149089"/>
          </a:xfrm>
          <a:prstGeom prst="ellipse">
            <a:avLst/>
          </a:prstGeom>
          <a:solidFill>
            <a:srgbClr val="EF5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0D0C2F-F6CF-C046-A42B-7ED51271AF23}"/>
              </a:ext>
            </a:extLst>
          </p:cNvPr>
          <p:cNvSpPr txBox="1"/>
          <p:nvPr userDrawn="1"/>
        </p:nvSpPr>
        <p:spPr>
          <a:xfrm>
            <a:off x="2377111" y="24702"/>
            <a:ext cx="41545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광운대학교 컴퓨터정보공학부 </a:t>
            </a:r>
            <a:r>
              <a:rPr kumimoji="1" lang="en-US" altLang="ko-KR" sz="1500" b="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kumimoji="1" lang="ko-KR" altLang="en-US" sz="1500" b="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</a:t>
            </a:r>
            <a:endParaRPr kumimoji="1" lang="ko-Kore-KR" altLang="en-US" sz="1500" b="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5005C2D-1EC9-2848-9243-75AF0F7B81C9}"/>
              </a:ext>
            </a:extLst>
          </p:cNvPr>
          <p:cNvCxnSpPr>
            <a:cxnSpLocks/>
          </p:cNvCxnSpPr>
          <p:nvPr userDrawn="1"/>
        </p:nvCxnSpPr>
        <p:spPr>
          <a:xfrm>
            <a:off x="145773" y="1023730"/>
            <a:ext cx="619539" cy="0"/>
          </a:xfrm>
          <a:prstGeom prst="line">
            <a:avLst/>
          </a:prstGeom>
          <a:ln w="381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80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F5543-5019-6C42-B992-9D4479D8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79C5D-AEB3-024A-A28A-40F4C11F2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9206A-39D3-5B49-A68B-4AFCD5E2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DF4BE-EE1A-644F-958E-EEBF0857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3EAD3-0976-2A46-B981-D7DDE0C6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81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EF554-D3D5-1A48-A399-61CE284F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F78B0B-429C-B348-9668-2C2796FAE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C062E-8227-F747-9855-9A5A98001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F85473-3E5E-F044-9EC6-7142BF95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442AB0-AE28-D44A-9A25-842FC71BC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59299B-BC3F-A548-A84B-0B30A68A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134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D00E8-3C39-7141-AEDB-F2A777E2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1CF4B4-E0D0-F34B-A587-276DB5297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B3893-7C1F-4448-9078-B6C9C8CE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F9B3F6-CBDF-8D45-AFB8-C46B09BDC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36FAC9-D2D8-9945-88AA-1979C1F2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964553-7580-9B4E-B221-9BC8B314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7027C4-654F-7145-8315-2A3BFD01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ABA77C-BA60-C54D-BB0A-4353CF76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461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63838-9952-7D46-B4A2-62C245C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00246E-EF37-8E4D-AD50-18C0EB01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C8CFC0-EE27-D240-B919-DAA047649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25B0E0-ABE3-F141-B505-63F62593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5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C1F0E9-ED8F-D445-A6AE-A0F52B56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8A465-A314-384E-A56C-DE1E0247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473628-EDA2-F944-85F6-AEFBD7B42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8453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49F6-E803-9048-890E-79F96072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D23F5A-82A6-8C4A-AF7C-991220CB3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DCA1C1-0179-3A40-8003-04017AE2F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ABB7B1-D95C-8942-8DDC-01097A85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BDE10E-4568-3448-B67F-A2993A96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A3A751-5F83-0F4F-B551-554BFC0C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855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4C7B5-8C6F-3B47-928D-D9D0B59D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A116AC-944B-8348-9B0D-CBA958804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DE3EAD-F5FA-AB45-898D-9C8796DBC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0BC068-3D9E-BF4C-88F9-441FC085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D28B25-6F52-7F49-86AF-F50FE82A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F4558-8D1D-A045-8193-4187E0C4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09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34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youtu.be/6L8k2tMKGU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.hani.co.kr/arti/science/future/926150.html" TargetMode="External"/><Relationship Id="rId7" Type="http://schemas.openxmlformats.org/officeDocument/2006/relationships/hyperlink" Target="https://codevang.tistory.com/39" TargetMode="External"/><Relationship Id="rId2" Type="http://schemas.openxmlformats.org/officeDocument/2006/relationships/hyperlink" Target="http://m.hani.co.kr/arti/economy/it/870696.html#c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simoninithomas/Deep_reinforcement_learning_Course/blob/master/Q_Learning_with_FrozenLakev2.ipynb" TargetMode="External"/><Relationship Id="rId5" Type="http://schemas.openxmlformats.org/officeDocument/2006/relationships/hyperlink" Target="https://www.tensorflow.org/agents/tutorials/0_intro_rl" TargetMode="External"/><Relationship Id="rId4" Type="http://schemas.openxmlformats.org/officeDocument/2006/relationships/hyperlink" Target="https://hunkim.github.io/ml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Hyeon9mak/HCP_2020/blob/master/&#54924;&#51032;&#44592;&#47197;/2020-11-17-&#54924;&#51032;&#44592;&#47197;.m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Hyeon9mak/HCP_2020/blob/master/&#54924;&#51032;&#44592;&#47197;/2020-11-19-&#54924;&#51032;&#44592;&#47197;.m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Hyeon9mak/HCP_2020/blob/master/&#54924;&#51032;&#44592;&#47197;/2020-11-22-&#54924;&#51032;&#44592;&#47197;.m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D7283F3-FD68-0B46-ACEF-F50C4484FF9B}"/>
              </a:ext>
            </a:extLst>
          </p:cNvPr>
          <p:cNvSpPr/>
          <p:nvPr/>
        </p:nvSpPr>
        <p:spPr>
          <a:xfrm>
            <a:off x="1755224" y="612227"/>
            <a:ext cx="5633545" cy="563354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rgbClr val="4472C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23DAA-BD2F-064B-BC3D-0D4B31ED94CE}"/>
              </a:ext>
            </a:extLst>
          </p:cNvPr>
          <p:cNvSpPr txBox="1"/>
          <p:nvPr/>
        </p:nvSpPr>
        <p:spPr>
          <a:xfrm>
            <a:off x="2138856" y="4575109"/>
            <a:ext cx="486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팀장 </a:t>
            </a:r>
            <a:r>
              <a:rPr kumimoji="1" lang="ko-KR" altLang="en-US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박정훈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컴퓨터정보공학부 </a:t>
            </a:r>
            <a:r>
              <a:rPr kumimoji="1" lang="en-US" altLang="ko-KR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2020202074</a:t>
            </a: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</a:t>
            </a:r>
            <a:r>
              <a:rPr kumimoji="1" lang="ko-KR" altLang="en-US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김현중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컴퓨터정보공학부 </a:t>
            </a:r>
            <a:r>
              <a:rPr kumimoji="1" lang="en-US" altLang="ko-KR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2020202041</a:t>
            </a: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</a:t>
            </a:r>
            <a:r>
              <a:rPr kumimoji="1" lang="ko-KR" altLang="en-US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최성우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컴퓨터정보공학부 </a:t>
            </a:r>
            <a:r>
              <a:rPr kumimoji="1" lang="en-US" altLang="ko-KR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2019202081</a:t>
            </a: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</a:t>
            </a:r>
            <a:r>
              <a:rPr kumimoji="1" lang="ko-KR" altLang="en-US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최현구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컴퓨터정보공학부 </a:t>
            </a:r>
            <a:r>
              <a:rPr kumimoji="1" lang="en-US" altLang="ko-KR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2015722010</a:t>
            </a:r>
            <a:endParaRPr kumimoji="1" lang="ko-Kore-KR" altLang="en-US" b="1" dirty="0">
              <a:solidFill>
                <a:srgbClr val="FFEA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B6C66-BB03-0743-81CA-66AFF9F44DC1}"/>
              </a:ext>
            </a:extLst>
          </p:cNvPr>
          <p:cNvSpPr txBox="1"/>
          <p:nvPr/>
        </p:nvSpPr>
        <p:spPr>
          <a:xfrm>
            <a:off x="1534505" y="1669608"/>
            <a:ext cx="607498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포켓몬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길찾기</a:t>
            </a:r>
            <a:r>
              <a:rPr kumimoji="1" lang="ko-KR" altLang="en-US" sz="4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게임</a:t>
            </a:r>
            <a:endParaRPr kumimoji="1" lang="en-US" altLang="ko-KR" sz="4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8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kumimoji="1" lang="ko-KR" altLang="en-US" sz="8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</a:t>
            </a:r>
            <a:endParaRPr kumimoji="1" lang="en-US" altLang="ko-KR" sz="8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5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13715-6FA7-534D-AD9E-B0A3A70F2E3E}"/>
              </a:ext>
            </a:extLst>
          </p:cNvPr>
          <p:cNvSpPr txBox="1"/>
          <p:nvPr/>
        </p:nvSpPr>
        <p:spPr>
          <a:xfrm>
            <a:off x="2722175" y="3591712"/>
            <a:ext cx="36996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 프로젝트 최종보고서</a:t>
            </a:r>
            <a:endParaRPr kumimoji="1" lang="en-US" altLang="ko-KR" sz="25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25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2020-11-23</a:t>
            </a:r>
            <a:endParaRPr kumimoji="1" lang="ko-Kore-KR" altLang="en-US" sz="25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23ED494-50E7-9742-84AA-5F209EADC204}"/>
              </a:ext>
            </a:extLst>
          </p:cNvPr>
          <p:cNvSpPr/>
          <p:nvPr/>
        </p:nvSpPr>
        <p:spPr>
          <a:xfrm>
            <a:off x="1952295" y="809295"/>
            <a:ext cx="5239410" cy="52394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6378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490BC50C-37A0-E044-8689-4EAF4C909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976502"/>
              </p:ext>
            </p:extLst>
          </p:nvPr>
        </p:nvGraphicFramePr>
        <p:xfrm>
          <a:off x="4128115" y="1358377"/>
          <a:ext cx="4621734" cy="5030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6175">
                  <a:extLst>
                    <a:ext uri="{9D8B030D-6E8A-4147-A177-3AD203B41FA5}">
                      <a16:colId xmlns:a16="http://schemas.microsoft.com/office/drawing/2014/main" val="4112085052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3100055461"/>
                    </a:ext>
                  </a:extLst>
                </a:gridCol>
                <a:gridCol w="2606566">
                  <a:extLst>
                    <a:ext uri="{9D8B030D-6E8A-4147-A177-3AD203B41FA5}">
                      <a16:colId xmlns:a16="http://schemas.microsoft.com/office/drawing/2014/main" val="319784136"/>
                    </a:ext>
                  </a:extLst>
                </a:gridCol>
              </a:tblGrid>
              <a:tr h="718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게임</a:t>
                      </a:r>
                      <a:endParaRPr lang="en-US" altLang="ko-KR" dirty="0"/>
                    </a:p>
                    <a:p>
                      <a:pPr algn="ctr"/>
                      <a:r>
                        <a:rPr lang="ko-KR" altLang="en-US" dirty="0"/>
                        <a:t>화면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텍스트 파일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의미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055467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p(player)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400" dirty="0"/>
                        <a:t>이동할</a:t>
                      </a:r>
                      <a:r>
                        <a:rPr kumimoji="1" lang="ko-KR" altLang="en-US" sz="1400" dirty="0"/>
                        <a:t> 플레이어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827090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g(goal)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dirty="0"/>
                        <a:t>목표 도착 지점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035279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 err="1"/>
                        <a:t>Txy</a:t>
                      </a:r>
                      <a:r>
                        <a:rPr kumimoji="1" lang="en-US" altLang="ko-KR" sz="1400" b="1" dirty="0"/>
                        <a:t>(tele)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dirty="0"/>
                        <a:t>지름길</a:t>
                      </a:r>
                      <a:r>
                        <a:rPr kumimoji="1" lang="en-US" altLang="ko-KR" sz="1400" dirty="0"/>
                        <a:t>/</a:t>
                      </a:r>
                      <a:r>
                        <a:rPr kumimoji="1" lang="ko-KR" altLang="en-US" sz="1400" dirty="0"/>
                        <a:t>함정 입구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930039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s(shortcut)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dirty="0"/>
                        <a:t>지름길</a:t>
                      </a:r>
                      <a:r>
                        <a:rPr kumimoji="1" lang="en-US" altLang="ko-KR" sz="1400" dirty="0"/>
                        <a:t>/</a:t>
                      </a:r>
                      <a:r>
                        <a:rPr kumimoji="1" lang="ko-KR" altLang="en-US" sz="1400" dirty="0"/>
                        <a:t>함정 출구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687023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c(course)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dirty="0"/>
                        <a:t>이동 가능한 길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225810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w(wall)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dirty="0"/>
                        <a:t>장애물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5371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10</a:t>
            </a:fld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DAFD8C-5ECF-644D-B0D5-4C07A72CC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53" r="42616" b="15587"/>
          <a:stretch/>
        </p:blipFill>
        <p:spPr>
          <a:xfrm>
            <a:off x="693770" y="1362790"/>
            <a:ext cx="3180312" cy="21101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32BD43-9399-C042-8FAF-12D4F05BCCEB}"/>
              </a:ext>
            </a:extLst>
          </p:cNvPr>
          <p:cNvSpPr/>
          <p:nvPr/>
        </p:nvSpPr>
        <p:spPr>
          <a:xfrm>
            <a:off x="4567913" y="5956232"/>
            <a:ext cx="262759" cy="26275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6EF30B-A3B8-3B41-B858-FB807445466A}"/>
              </a:ext>
            </a:extLst>
          </p:cNvPr>
          <p:cNvSpPr/>
          <p:nvPr/>
        </p:nvSpPr>
        <p:spPr>
          <a:xfrm>
            <a:off x="4573168" y="5236864"/>
            <a:ext cx="262759" cy="26275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포인트가 5개인 별[5] 11">
            <a:extLst>
              <a:ext uri="{FF2B5EF4-FFF2-40B4-BE49-F238E27FC236}">
                <a16:creationId xmlns:a16="http://schemas.microsoft.com/office/drawing/2014/main" id="{CBDE553E-4D63-6B44-9015-3FC6293E7D2E}"/>
              </a:ext>
            </a:extLst>
          </p:cNvPr>
          <p:cNvSpPr/>
          <p:nvPr/>
        </p:nvSpPr>
        <p:spPr>
          <a:xfrm>
            <a:off x="4525872" y="3782389"/>
            <a:ext cx="304800" cy="304800"/>
          </a:xfrm>
          <a:prstGeom prst="star5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포인트가 5개인 별[5] 12">
            <a:extLst>
              <a:ext uri="{FF2B5EF4-FFF2-40B4-BE49-F238E27FC236}">
                <a16:creationId xmlns:a16="http://schemas.microsoft.com/office/drawing/2014/main" id="{A0A70AE4-4B6F-1247-BAC3-148015B4632C}"/>
              </a:ext>
            </a:extLst>
          </p:cNvPr>
          <p:cNvSpPr/>
          <p:nvPr/>
        </p:nvSpPr>
        <p:spPr>
          <a:xfrm>
            <a:off x="4540668" y="4473253"/>
            <a:ext cx="304800" cy="304800"/>
          </a:xfrm>
          <a:prstGeom prst="star5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68A5E3A-023B-0040-B23A-8CA067AE603A}"/>
              </a:ext>
            </a:extLst>
          </p:cNvPr>
          <p:cNvSpPr/>
          <p:nvPr/>
        </p:nvSpPr>
        <p:spPr>
          <a:xfrm>
            <a:off x="4520413" y="2351811"/>
            <a:ext cx="282221" cy="28222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E4F93522-7625-5349-BE17-37B6C277302A}"/>
              </a:ext>
            </a:extLst>
          </p:cNvPr>
          <p:cNvSpPr/>
          <p:nvPr/>
        </p:nvSpPr>
        <p:spPr>
          <a:xfrm>
            <a:off x="4525872" y="3074211"/>
            <a:ext cx="279303" cy="240778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1ACE87-D0C1-C541-AC68-189C4114D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5" y="3507759"/>
            <a:ext cx="2142841" cy="31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2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1C08F84-9C94-FE48-B0AA-8E245A6F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25" y="2000954"/>
            <a:ext cx="8218550" cy="2856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849" y="6343773"/>
            <a:ext cx="471063" cy="365125"/>
          </a:xfr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11</a:t>
            </a:fld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CD2A3E-CECC-6A4C-994D-E3DA3F74FFA3}"/>
              </a:ext>
            </a:extLst>
          </p:cNvPr>
          <p:cNvSpPr/>
          <p:nvPr/>
        </p:nvSpPr>
        <p:spPr>
          <a:xfrm>
            <a:off x="462725" y="4363060"/>
            <a:ext cx="124908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DB58F8-CE56-C940-99AC-FA627059B817}"/>
              </a:ext>
            </a:extLst>
          </p:cNvPr>
          <p:cNvSpPr/>
          <p:nvPr/>
        </p:nvSpPr>
        <p:spPr>
          <a:xfrm>
            <a:off x="2044532" y="4363060"/>
            <a:ext cx="1471448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0BF2A1-6057-264F-8D7E-345E38D3B43E}"/>
              </a:ext>
            </a:extLst>
          </p:cNvPr>
          <p:cNvSpPr/>
          <p:nvPr/>
        </p:nvSpPr>
        <p:spPr>
          <a:xfrm>
            <a:off x="4066681" y="4352550"/>
            <a:ext cx="1324304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F33A21-52D5-F94D-B06E-83EC5E5542F3}"/>
              </a:ext>
            </a:extLst>
          </p:cNvPr>
          <p:cNvSpPr/>
          <p:nvPr/>
        </p:nvSpPr>
        <p:spPr>
          <a:xfrm>
            <a:off x="5856177" y="4331530"/>
            <a:ext cx="1324304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928ECC-D274-5C40-AB02-D197C3F5A804}"/>
              </a:ext>
            </a:extLst>
          </p:cNvPr>
          <p:cNvSpPr/>
          <p:nvPr/>
        </p:nvSpPr>
        <p:spPr>
          <a:xfrm>
            <a:off x="7629832" y="4342040"/>
            <a:ext cx="1040523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36C5106-AF3A-B541-845A-3944BAE0A120}"/>
              </a:ext>
            </a:extLst>
          </p:cNvPr>
          <p:cNvCxnSpPr>
            <a:stCxn id="7" idx="2"/>
          </p:cNvCxnSpPr>
          <p:nvPr/>
        </p:nvCxnSpPr>
        <p:spPr>
          <a:xfrm>
            <a:off x="1087270" y="4741432"/>
            <a:ext cx="4433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4BB0AC-1417-BD4D-BC04-D7FF4FEF24DF}"/>
              </a:ext>
            </a:extLst>
          </p:cNvPr>
          <p:cNvSpPr txBox="1"/>
          <p:nvPr/>
        </p:nvSpPr>
        <p:spPr>
          <a:xfrm>
            <a:off x="418219" y="5351032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오른쪽</a:t>
            </a:r>
            <a:r>
              <a:rPr kumimoji="1" lang="ko-KR" altLang="en-US" dirty="0"/>
              <a:t> 이동 </a:t>
            </a:r>
            <a:r>
              <a:rPr kumimoji="1" lang="ko-KR" altLang="en-US" dirty="0" err="1"/>
              <a:t>기대값</a:t>
            </a:r>
            <a:endParaRPr kumimoji="1" lang="ko-Kore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E5E97F-7DA6-F546-914B-7E28CEAA722E}"/>
              </a:ext>
            </a:extLst>
          </p:cNvPr>
          <p:cNvCxnSpPr/>
          <p:nvPr/>
        </p:nvCxnSpPr>
        <p:spPr>
          <a:xfrm>
            <a:off x="2821477" y="4741432"/>
            <a:ext cx="4433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EF4BCB0-4B8F-EC43-98AB-A1868E1608E3}"/>
              </a:ext>
            </a:extLst>
          </p:cNvPr>
          <p:cNvSpPr txBox="1"/>
          <p:nvPr/>
        </p:nvSpPr>
        <p:spPr>
          <a:xfrm>
            <a:off x="2058655" y="5351032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왼쪽</a:t>
            </a:r>
            <a:r>
              <a:rPr kumimoji="1" lang="ko-KR" altLang="en-US" dirty="0"/>
              <a:t> 이동 </a:t>
            </a:r>
            <a:r>
              <a:rPr kumimoji="1" lang="ko-KR" altLang="en-US" dirty="0" err="1"/>
              <a:t>기대값</a:t>
            </a:r>
            <a:endParaRPr kumimoji="1" lang="ko-Kore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842550D-C1D2-B24B-824F-178EE1E581B1}"/>
              </a:ext>
            </a:extLst>
          </p:cNvPr>
          <p:cNvCxnSpPr/>
          <p:nvPr/>
        </p:nvCxnSpPr>
        <p:spPr>
          <a:xfrm>
            <a:off x="4698395" y="4741432"/>
            <a:ext cx="4433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64057C-5402-3A40-9216-531A42887FE5}"/>
              </a:ext>
            </a:extLst>
          </p:cNvPr>
          <p:cNvSpPr txBox="1"/>
          <p:nvPr/>
        </p:nvSpPr>
        <p:spPr>
          <a:xfrm>
            <a:off x="3935573" y="5351032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위쪽</a:t>
            </a:r>
            <a:r>
              <a:rPr kumimoji="1" lang="ko-KR" altLang="en-US" dirty="0"/>
              <a:t> 이동 </a:t>
            </a:r>
            <a:r>
              <a:rPr kumimoji="1" lang="ko-KR" altLang="en-US" dirty="0" err="1"/>
              <a:t>기대값</a:t>
            </a:r>
            <a:endParaRPr kumimoji="1" lang="ko-Kore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4ACC36-3BA2-2D4A-8A3E-58CB07784000}"/>
              </a:ext>
            </a:extLst>
          </p:cNvPr>
          <p:cNvCxnSpPr/>
          <p:nvPr/>
        </p:nvCxnSpPr>
        <p:spPr>
          <a:xfrm>
            <a:off x="6473551" y="4709903"/>
            <a:ext cx="4433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208F35-C0AB-F247-8FD4-F5F3DB889DA2}"/>
              </a:ext>
            </a:extLst>
          </p:cNvPr>
          <p:cNvSpPr txBox="1"/>
          <p:nvPr/>
        </p:nvSpPr>
        <p:spPr>
          <a:xfrm>
            <a:off x="5721239" y="5340523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아래쪽</a:t>
            </a:r>
            <a:r>
              <a:rPr kumimoji="1" lang="ko-KR" altLang="en-US" dirty="0"/>
              <a:t> 이동 </a:t>
            </a:r>
            <a:r>
              <a:rPr kumimoji="1" lang="ko-KR" altLang="en-US" dirty="0" err="1"/>
              <a:t>기대값</a:t>
            </a:r>
            <a:endParaRPr kumimoji="1" lang="ko-Kore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8D3068B-6A40-3D40-85E5-924931EB200A}"/>
              </a:ext>
            </a:extLst>
          </p:cNvPr>
          <p:cNvCxnSpPr/>
          <p:nvPr/>
        </p:nvCxnSpPr>
        <p:spPr>
          <a:xfrm>
            <a:off x="8194734" y="4720414"/>
            <a:ext cx="4433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F5B440-2F36-F442-ABF6-0DBBB53F5369}"/>
              </a:ext>
            </a:extLst>
          </p:cNvPr>
          <p:cNvSpPr txBox="1"/>
          <p:nvPr/>
        </p:nvSpPr>
        <p:spPr>
          <a:xfrm>
            <a:off x="7431912" y="5330014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현재 게임 진행 횟수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111360-F997-554D-8EDA-F094EFACCE80}"/>
              </a:ext>
            </a:extLst>
          </p:cNvPr>
          <p:cNvSpPr txBox="1"/>
          <p:nvPr/>
        </p:nvSpPr>
        <p:spPr>
          <a:xfrm>
            <a:off x="2766707" y="1331454"/>
            <a:ext cx="361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/>
              <a:t>&lt;</a:t>
            </a:r>
            <a:r>
              <a:rPr kumimoji="1" lang="ko-KR" altLang="en-US" sz="3000" b="1" dirty="0"/>
              <a:t>게임 진행 중</a:t>
            </a:r>
            <a:r>
              <a:rPr kumimoji="1" lang="en-US" altLang="ko-KR" sz="3000" b="1" dirty="0"/>
              <a:t>&gt;</a:t>
            </a:r>
            <a:endParaRPr kumimoji="1" lang="ko-Kore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01945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EA397D-EFBA-5244-B495-25E99E014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91" b="14454"/>
          <a:stretch/>
        </p:blipFill>
        <p:spPr>
          <a:xfrm>
            <a:off x="418219" y="2011031"/>
            <a:ext cx="8355197" cy="3148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849" y="6343773"/>
            <a:ext cx="471063" cy="365125"/>
          </a:xfr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12</a:t>
            </a:fld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111360-F997-554D-8EDA-F094EFACCE80}"/>
              </a:ext>
            </a:extLst>
          </p:cNvPr>
          <p:cNvSpPr txBox="1"/>
          <p:nvPr/>
        </p:nvSpPr>
        <p:spPr>
          <a:xfrm>
            <a:off x="2766707" y="1331454"/>
            <a:ext cx="361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/>
              <a:t>&lt;</a:t>
            </a:r>
            <a:r>
              <a:rPr kumimoji="1" lang="ko-KR" altLang="en-US" sz="3000" b="1" dirty="0"/>
              <a:t>게임 종료 후</a:t>
            </a:r>
            <a:r>
              <a:rPr kumimoji="1" lang="en-US" altLang="ko-KR" sz="3000" b="1" dirty="0"/>
              <a:t>&gt;</a:t>
            </a:r>
            <a:endParaRPr kumimoji="1" lang="ko-Kore-KR" altLang="en-US" sz="3000" b="1" dirty="0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05FF6284-E4C2-E849-890D-6C68C2C52B84}"/>
              </a:ext>
            </a:extLst>
          </p:cNvPr>
          <p:cNvSpPr/>
          <p:nvPr/>
        </p:nvSpPr>
        <p:spPr>
          <a:xfrm>
            <a:off x="418219" y="2501463"/>
            <a:ext cx="1439917" cy="189186"/>
          </a:xfrm>
          <a:prstGeom prst="rightArrow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AD5E778D-4144-A24A-8178-5EBD58DA83CB}"/>
              </a:ext>
            </a:extLst>
          </p:cNvPr>
          <p:cNvSpPr/>
          <p:nvPr/>
        </p:nvSpPr>
        <p:spPr>
          <a:xfrm>
            <a:off x="3239812" y="4141074"/>
            <a:ext cx="373118" cy="183931"/>
          </a:xfrm>
          <a:prstGeom prst="rightArrow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C987081F-D7C7-FF44-91DC-72146F82F856}"/>
              </a:ext>
            </a:extLst>
          </p:cNvPr>
          <p:cNvSpPr/>
          <p:nvPr/>
        </p:nvSpPr>
        <p:spPr>
          <a:xfrm rot="5400000">
            <a:off x="3675992" y="4141074"/>
            <a:ext cx="373118" cy="183931"/>
          </a:xfrm>
          <a:prstGeom prst="rightArrow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CE153-D999-0345-8E59-D8E75D2178DF}"/>
              </a:ext>
            </a:extLst>
          </p:cNvPr>
          <p:cNvSpPr txBox="1"/>
          <p:nvPr/>
        </p:nvSpPr>
        <p:spPr>
          <a:xfrm>
            <a:off x="788274" y="5798091"/>
            <a:ext cx="756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최종적으로</a:t>
            </a:r>
            <a:r>
              <a:rPr kumimoji="1" lang="ko-KR" altLang="en-US" b="1" dirty="0"/>
              <a:t> 캐릭터가 이동한 경로를 빨간색으로 나타냅니다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079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13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64C43E-55F2-0F4A-834D-4783A57C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3" y="2020116"/>
            <a:ext cx="8250620" cy="44069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5DED70-90AB-7A40-B64D-CC3A7557A929}"/>
              </a:ext>
            </a:extLst>
          </p:cNvPr>
          <p:cNvSpPr txBox="1"/>
          <p:nvPr/>
        </p:nvSpPr>
        <p:spPr>
          <a:xfrm>
            <a:off x="2766707" y="1189479"/>
            <a:ext cx="361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b="1" dirty="0"/>
              <a:t>4 * 4</a:t>
            </a:r>
            <a:r>
              <a:rPr kumimoji="1" lang="ko-KR" altLang="en-US" sz="3000" b="1" dirty="0"/>
              <a:t> 맵</a:t>
            </a:r>
            <a:endParaRPr kumimoji="1" lang="ko-Kore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056583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14</a:t>
            </a:fld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DED70-90AB-7A40-B64D-CC3A7557A929}"/>
              </a:ext>
            </a:extLst>
          </p:cNvPr>
          <p:cNvSpPr txBox="1"/>
          <p:nvPr/>
        </p:nvSpPr>
        <p:spPr>
          <a:xfrm>
            <a:off x="2766707" y="1189479"/>
            <a:ext cx="361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b="1" dirty="0"/>
              <a:t>7 * 7</a:t>
            </a:r>
            <a:r>
              <a:rPr kumimoji="1" lang="ko-KR" altLang="en-US" sz="3000" b="1" dirty="0"/>
              <a:t> 맵</a:t>
            </a:r>
            <a:endParaRPr kumimoji="1" lang="ko-Kore-KR" altLang="en-US" sz="3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4858CC-B1F7-6846-93D0-0F6DBDEC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7" y="1912881"/>
            <a:ext cx="8451383" cy="45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1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15</a:t>
            </a:fld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DED70-90AB-7A40-B64D-CC3A7557A929}"/>
              </a:ext>
            </a:extLst>
          </p:cNvPr>
          <p:cNvSpPr txBox="1"/>
          <p:nvPr/>
        </p:nvSpPr>
        <p:spPr>
          <a:xfrm>
            <a:off x="2766707" y="1178969"/>
            <a:ext cx="3610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b="1" dirty="0"/>
              <a:t>10 * 10</a:t>
            </a:r>
            <a:r>
              <a:rPr kumimoji="1" lang="ko-KR" altLang="en-US" sz="3000" b="1" dirty="0"/>
              <a:t> 맵</a:t>
            </a:r>
            <a:endParaRPr kumimoji="1" lang="en-US" altLang="ko-Kore-KR" sz="3000" b="1" dirty="0"/>
          </a:p>
          <a:p>
            <a:pPr algn="ctr"/>
            <a:r>
              <a:rPr kumimoji="1" lang="en" altLang="ko-Kore-KR" sz="1500" b="1" dirty="0">
                <a:hlinkClick r:id="rId2"/>
              </a:rPr>
              <a:t>https://youtu.be/6L8k2tMKGU8</a:t>
            </a:r>
            <a:endParaRPr kumimoji="1" lang="en" altLang="ko-Kore-KR" sz="1500" b="1" dirty="0"/>
          </a:p>
          <a:p>
            <a:pPr algn="ctr"/>
            <a:endParaRPr kumimoji="1" lang="ko-Kore-KR" altLang="en-US" sz="15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50D235-6A30-BB4E-B9A5-AD37035E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4" y="2081868"/>
            <a:ext cx="8135009" cy="43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7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05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고찰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16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373E5-E0FE-E048-BAA0-3340DB2B6BD2}"/>
              </a:ext>
            </a:extLst>
          </p:cNvPr>
          <p:cNvSpPr txBox="1"/>
          <p:nvPr/>
        </p:nvSpPr>
        <p:spPr>
          <a:xfrm>
            <a:off x="1001109" y="2061325"/>
            <a:ext cx="714178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222A35"/>
                </a:solidFill>
              </a:rPr>
              <a:t>N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*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M</a:t>
            </a:r>
            <a:r>
              <a:rPr kumimoji="1" lang="en-US" altLang="ko-KR" sz="2000" dirty="0">
                <a:solidFill>
                  <a:srgbClr val="222A35"/>
                </a:solidFill>
              </a:rPr>
              <a:t> </a:t>
            </a:r>
            <a:r>
              <a:rPr kumimoji="1" lang="ko-KR" altLang="en-US" sz="2000" dirty="0">
                <a:solidFill>
                  <a:srgbClr val="222A35"/>
                </a:solidFill>
              </a:rPr>
              <a:t>형태로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맵을</a:t>
            </a:r>
            <a:r>
              <a:rPr kumimoji="1" lang="ko-KR" altLang="en-US" sz="2000" dirty="0">
                <a:solidFill>
                  <a:srgbClr val="222A35"/>
                </a:solidFill>
              </a:rPr>
              <a:t> 구현하면 프로그램이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맵의</a:t>
            </a:r>
            <a:r>
              <a:rPr kumimoji="1" lang="ko-KR" altLang="en-US" sz="2000" dirty="0">
                <a:solidFill>
                  <a:srgbClr val="222A35"/>
                </a:solidFill>
              </a:rPr>
              <a:t> 크기를 파악하는데 오랜 시간이 소요되어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N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*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N</a:t>
            </a:r>
            <a:r>
              <a:rPr kumimoji="1" lang="en-US" altLang="ko-KR" sz="2000" dirty="0">
                <a:solidFill>
                  <a:srgbClr val="222A35"/>
                </a:solidFill>
              </a:rPr>
              <a:t> </a:t>
            </a:r>
            <a:r>
              <a:rPr kumimoji="1" lang="ko-KR" altLang="en-US" sz="2000" dirty="0">
                <a:solidFill>
                  <a:srgbClr val="222A35"/>
                </a:solidFill>
              </a:rPr>
              <a:t>형태로만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맵을</a:t>
            </a:r>
            <a:r>
              <a:rPr kumimoji="1" lang="ko-KR" altLang="en-US" sz="2000" dirty="0">
                <a:solidFill>
                  <a:srgbClr val="222A35"/>
                </a:solidFill>
              </a:rPr>
              <a:t> 구현한 것이 아쉬움이 남는다</a:t>
            </a:r>
            <a:r>
              <a:rPr kumimoji="1" lang="en-US" altLang="ko-KR" sz="2000" dirty="0">
                <a:solidFill>
                  <a:srgbClr val="222A35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ko-Kore-KR" sz="2000" dirty="0">
              <a:solidFill>
                <a:srgbClr val="222A3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000" dirty="0">
                <a:solidFill>
                  <a:srgbClr val="222A35"/>
                </a:solidFill>
              </a:rPr>
              <a:t>일반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데스크탑</a:t>
            </a:r>
            <a:r>
              <a:rPr kumimoji="1" lang="ko-KR" altLang="en-US" sz="2000" dirty="0">
                <a:solidFill>
                  <a:srgbClr val="222A35"/>
                </a:solidFill>
              </a:rPr>
              <a:t> </a:t>
            </a:r>
            <a:r>
              <a:rPr kumimoji="1" lang="en-US" altLang="ko-KR" sz="2000" dirty="0">
                <a:solidFill>
                  <a:srgbClr val="222A35"/>
                </a:solidFill>
              </a:rPr>
              <a:t>/</a:t>
            </a:r>
            <a:r>
              <a:rPr kumimoji="1" lang="ko-KR" altLang="en-US" sz="2000" dirty="0">
                <a:solidFill>
                  <a:srgbClr val="222A35"/>
                </a:solidFill>
              </a:rPr>
              <a:t> 노트북 성능의 한계로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맵이</a:t>
            </a:r>
            <a:r>
              <a:rPr kumimoji="1" lang="ko-KR" altLang="en-US" sz="2000" dirty="0">
                <a:solidFill>
                  <a:srgbClr val="222A35"/>
                </a:solidFill>
              </a:rPr>
              <a:t> 지나치게 커지거나 복잡해지면 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최장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30</a:t>
            </a:r>
            <a:r>
              <a:rPr kumimoji="1" lang="ko-KR" altLang="en-US" sz="2000" b="1" dirty="0" err="1">
                <a:solidFill>
                  <a:srgbClr val="222A35"/>
                </a:solidFill>
              </a:rPr>
              <a:t>분동안</a:t>
            </a:r>
            <a:r>
              <a:rPr kumimoji="1" lang="ko-KR" altLang="en-US" sz="2000" dirty="0">
                <a:solidFill>
                  <a:srgbClr val="222A35"/>
                </a:solidFill>
              </a:rPr>
              <a:t> 연산을 진행한다</a:t>
            </a:r>
            <a:r>
              <a:rPr kumimoji="1" lang="en-US" altLang="ko-KR" sz="2000" dirty="0">
                <a:solidFill>
                  <a:srgbClr val="222A35"/>
                </a:solidFill>
              </a:rPr>
              <a:t>.</a:t>
            </a:r>
            <a:r>
              <a:rPr kumimoji="1" lang="ko-KR" altLang="en-US" sz="2000" dirty="0">
                <a:solidFill>
                  <a:srgbClr val="222A35"/>
                </a:solidFill>
              </a:rPr>
              <a:t> 개선할 방법이 녹록치 않아 아쉬움이 남는다</a:t>
            </a:r>
            <a:r>
              <a:rPr kumimoji="1" lang="en-US" altLang="ko-KR" sz="2000" dirty="0">
                <a:solidFill>
                  <a:srgbClr val="222A35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ko-Kore-KR" sz="2000" dirty="0">
              <a:solidFill>
                <a:srgbClr val="222A3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ko-Kore-KR" altLang="en-US" sz="2000" dirty="0">
                <a:solidFill>
                  <a:srgbClr val="222A35"/>
                </a:solidFill>
              </a:rPr>
              <a:t>현재</a:t>
            </a:r>
            <a:r>
              <a:rPr kumimoji="1" lang="ko-KR" altLang="en-US" sz="2000" dirty="0">
                <a:solidFill>
                  <a:srgbClr val="222A35"/>
                </a:solidFill>
              </a:rPr>
              <a:t> 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최대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100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*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100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222A35"/>
                </a:solidFill>
              </a:rPr>
              <a:t>까지의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222A35"/>
                </a:solidFill>
              </a:rPr>
              <a:t>맵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을</a:t>
            </a:r>
            <a:r>
              <a:rPr kumimoji="1" lang="ko-KR" altLang="en-US" sz="2000" dirty="0">
                <a:solidFill>
                  <a:srgbClr val="222A35"/>
                </a:solidFill>
              </a:rPr>
              <a:t> 구현 가능하도록 했는데</a:t>
            </a:r>
            <a:r>
              <a:rPr kumimoji="1" lang="en-US" altLang="ko-KR" sz="2000" dirty="0">
                <a:solidFill>
                  <a:srgbClr val="222A35"/>
                </a:solidFill>
              </a:rPr>
              <a:t>,</a:t>
            </a:r>
            <a:r>
              <a:rPr kumimoji="1" lang="ko-KR" altLang="en-US" sz="2000" dirty="0">
                <a:solidFill>
                  <a:srgbClr val="222A35"/>
                </a:solidFill>
              </a:rPr>
              <a:t> 추후 더 큰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맵에서도</a:t>
            </a:r>
            <a:r>
              <a:rPr kumimoji="1" lang="ko-KR" altLang="en-US" sz="2000" dirty="0">
                <a:solidFill>
                  <a:srgbClr val="222A35"/>
                </a:solidFill>
              </a:rPr>
              <a:t> 탐색이 유의미한 시간 내에 가능하도록 개선할 방법을 연구해봐야 할 것 같다</a:t>
            </a:r>
            <a:r>
              <a:rPr kumimoji="1" lang="en-US" altLang="ko-KR" sz="2000" dirty="0">
                <a:solidFill>
                  <a:srgbClr val="222A35"/>
                </a:solidFill>
              </a:rPr>
              <a:t>.</a:t>
            </a:r>
            <a:endParaRPr kumimoji="1" lang="ko-Kore-KR" altLang="en-US" sz="2000" dirty="0">
              <a:solidFill>
                <a:srgbClr val="222A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66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05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고찰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17</a:t>
            </a:fld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95CA3-F04E-3D45-8BF6-D1012C15859E}"/>
              </a:ext>
            </a:extLst>
          </p:cNvPr>
          <p:cNvSpPr txBox="1"/>
          <p:nvPr/>
        </p:nvSpPr>
        <p:spPr>
          <a:xfrm>
            <a:off x="804040" y="1502980"/>
            <a:ext cx="71417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팀장 박정훈</a:t>
            </a:r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가치평가 함수를 구현하다가 팀원 현구 씨와 파트가 겹쳐 게임 </a:t>
            </a:r>
            <a:r>
              <a:rPr kumimoji="1" lang="ko-KR" altLang="en-US" sz="1500" dirty="0" err="1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맵을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초기화하는 </a:t>
            </a:r>
            <a:r>
              <a:rPr kumimoji="1" lang="en-US" altLang="ko-KR" sz="1500" dirty="0" err="1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함수를 구현했다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팀원들과 회의 날짜와 시간을 정하고 실시간으로 대화를 주고 받았기 때문에 서로 오해 없이 빠른 수정이 가능했다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팀원 간 커뮤니케이션의 중요성을 깨달을 수 있었다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김현중</a:t>
            </a:r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성우 씨의 도움을 받아 이동 방향을 선정하는 코드를 작성해볼 수 있었다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보는 알고리즘을 구현한다는 것에 겁을 먹었지만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천천히 이해하면서 팀원의 도움을 받아 구현해 나가는 과정에서 성취감을 느낄 수 있었다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최성우</a:t>
            </a:r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Q-learning 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간단한 학습을 진행 시켜보면서 실시간으로 진행되는 강화 학습에 대해 알 수 있었다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아직 더 많은 변수가 포함된 실생활에서의 적용은 어려운 수준이기 때문에 추후에 이 학습을 발전시킨다면 실제 게임에 적용하여 시뮬레이션 해보고자 한다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최현구</a:t>
            </a:r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500" dirty="0"/>
              <a:t>프로젝트 진행 일정을 체계적으로 잡으려고 노력했다</a:t>
            </a:r>
            <a:r>
              <a:rPr kumimoji="1" lang="en-US" altLang="ko-KR" sz="1500" dirty="0"/>
              <a:t>.</a:t>
            </a:r>
            <a:r>
              <a:rPr kumimoji="1" lang="ko-KR" altLang="en-US" sz="1500" dirty="0"/>
              <a:t> </a:t>
            </a:r>
            <a:r>
              <a:rPr kumimoji="1" lang="en-US" altLang="ko-KR" sz="1500" dirty="0" err="1"/>
              <a:t>Github</a:t>
            </a:r>
            <a:r>
              <a:rPr kumimoji="1" lang="en-US" altLang="ko-KR" sz="1500" dirty="0"/>
              <a:t> milestone </a:t>
            </a:r>
            <a:r>
              <a:rPr kumimoji="1" lang="ko-KR" altLang="en-US" sz="1500" dirty="0"/>
              <a:t>기능을 이용해 일정관리를 진행했던 것이 큰 도움이 된 것 같다</a:t>
            </a:r>
            <a:r>
              <a:rPr kumimoji="1" lang="en-US" altLang="ko-KR" sz="1500" dirty="0"/>
              <a:t>.</a:t>
            </a:r>
            <a:r>
              <a:rPr kumimoji="1" lang="ko-KR" altLang="en-US" sz="1500" dirty="0"/>
              <a:t> 자칫 일정이 </a:t>
            </a:r>
            <a:r>
              <a:rPr kumimoji="1" lang="ko-KR" altLang="en-US" sz="1500" dirty="0" err="1"/>
              <a:t>빠듯했을</a:t>
            </a:r>
            <a:r>
              <a:rPr kumimoji="1" lang="ko-KR" altLang="en-US" sz="1500" dirty="0"/>
              <a:t> 수도 있었는데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미리미리 적극적으로 임해준 팀원 모두에게 감사하다</a:t>
            </a:r>
            <a:r>
              <a:rPr kumimoji="1" lang="en-US" altLang="ko-KR" sz="1500" dirty="0"/>
              <a:t>.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31056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06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5399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문헌 및 사이트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417F6-9C6B-0042-8BBE-566DEBD5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18</a:t>
            </a:fld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FC1355-7130-E04C-9185-0FD2CCB62966}"/>
              </a:ext>
            </a:extLst>
          </p:cNvPr>
          <p:cNvSpPr txBox="1"/>
          <p:nvPr/>
        </p:nvSpPr>
        <p:spPr>
          <a:xfrm>
            <a:off x="548987" y="1320125"/>
            <a:ext cx="80460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삼성 </a:t>
            </a:r>
            <a:r>
              <a:rPr kumimoji="1" lang="en" altLang="ko-KR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sds</a:t>
            </a:r>
            <a:r>
              <a:rPr kumimoji="1" lang="en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" altLang="ko-KR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saida</a:t>
            </a:r>
            <a:r>
              <a:rPr kumimoji="1" lang="en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팀 스타크래프트 인공지능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2"/>
              </a:rPr>
              <a:t>http://m.hani.co.kr/arti/economy/it/870696.html#cb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>
              <a:latin typeface="NanumBarunGothic" panose="020B0603020101020101" pitchFamily="34" charset="-127"/>
              <a:ea typeface="NanumBarunGothic" panose="020B0603020101020101" pitchFamily="34" charset="-127"/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시행착오 없는 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길찾기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인공지능</a:t>
            </a:r>
            <a:br>
              <a:rPr kumimoji="1" lang="en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3"/>
              </a:rPr>
            </a:br>
            <a:r>
              <a:rPr kumimoji="1"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3"/>
              </a:rPr>
              <a:t>http://m.hani.co.kr/arti/science/future/926150.html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홍콩 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과기대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김성훈 교수님 강의</a:t>
            </a:r>
            <a:b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4"/>
              </a:rPr>
              <a:t>https://hunkim.github.io/ml/</a:t>
            </a:r>
            <a:endParaRPr kumimoji="1" lang="en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텐서플로우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프레임워크 </a:t>
            </a:r>
            <a:r>
              <a:rPr kumimoji="1" lang="en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q-learning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설명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5"/>
              </a:rPr>
              <a:t>https://www.tensorflow.org/agents/tutorials/0_intro_rl</a:t>
            </a:r>
            <a:endParaRPr kumimoji="1" lang="en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Frozen lake game</a:t>
            </a:r>
            <a:b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6"/>
              </a:rPr>
              <a:t>https://colab.research.google.com/github/simoninithomas/Deep_reinforcement_learning_Course/blob/master/Q_Learning_with_FrozenLakev2.ipynb</a:t>
            </a:r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더블 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버퍼링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7"/>
              </a:rPr>
              <a:t>https://codevang.tistory.com/39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96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417F6-9C6B-0042-8BBE-566DEBD5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19</a:t>
            </a:fld>
            <a:endParaRPr kumimoji="1" lang="ko-Kore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5E1185-645A-304E-AA09-BA4193C90D24}"/>
              </a:ext>
            </a:extLst>
          </p:cNvPr>
          <p:cNvSpPr/>
          <p:nvPr/>
        </p:nvSpPr>
        <p:spPr>
          <a:xfrm>
            <a:off x="0" y="273269"/>
            <a:ext cx="9144000" cy="65847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1047F-710C-EF40-960A-D9B60FFEC46B}"/>
              </a:ext>
            </a:extLst>
          </p:cNvPr>
          <p:cNvSpPr txBox="1"/>
          <p:nvPr/>
        </p:nvSpPr>
        <p:spPr>
          <a:xfrm>
            <a:off x="1324303" y="2105561"/>
            <a:ext cx="649539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Thank you!</a:t>
            </a:r>
          </a:p>
          <a:p>
            <a:pPr algn="ctr"/>
            <a:endParaRPr kumimoji="1" lang="en-US" altLang="ko-Kore-KR" sz="5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광운대학교 컴퓨터정보공학부</a:t>
            </a:r>
            <a:endParaRPr kumimoji="1" lang="en-US" altLang="ko-KR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2020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학년도 </a:t>
            </a:r>
            <a:r>
              <a:rPr kumimoji="1" lang="en-US" altLang="ko-KR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학기 고급</a:t>
            </a:r>
            <a:r>
              <a:rPr kumimoji="1" lang="en-US" altLang="ko-KR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</a:t>
            </a:r>
            <a:endParaRPr kumimoji="1" lang="en-US" altLang="ko-KR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kumimoji="1" lang="ko-Kore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최종보고서</a:t>
            </a:r>
            <a:endParaRPr kumimoji="1" lang="en-US" altLang="ko-Kore-KR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01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00</a:t>
            </a:r>
            <a:endParaRPr kumimoji="1" lang="ko-Kore-KR" altLang="en-US" sz="4000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460B5-F5DA-6D46-A279-0BFC6DFD6E6B}"/>
              </a:ext>
            </a:extLst>
          </p:cNvPr>
          <p:cNvSpPr txBox="1"/>
          <p:nvPr/>
        </p:nvSpPr>
        <p:spPr>
          <a:xfrm>
            <a:off x="2706414" y="1435696"/>
            <a:ext cx="4708636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프로젝트 주제</a:t>
            </a:r>
            <a:endParaRPr kumimoji="1" lang="en-US" altLang="ko-KR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회의록</a:t>
            </a:r>
            <a:endParaRPr kumimoji="1" lang="en-US" altLang="ko-KR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주요 알고리즘</a:t>
            </a:r>
            <a:endParaRPr kumimoji="1" lang="en-US" altLang="ko-KR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최종 결과</a:t>
            </a:r>
            <a:endParaRPr kumimoji="1" lang="en-US" altLang="ko-KR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05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고찰</a:t>
            </a:r>
            <a:endParaRPr kumimoji="1" lang="en-US" altLang="ko-KR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06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참고 문헌 및 사이트</a:t>
            </a:r>
            <a:endParaRPr kumimoji="1" lang="ko-Kore-KR" altLang="en-US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CF0CDCF-83C1-684F-8B51-043AA1835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5996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01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</a:t>
            </a:r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주제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90A8A7-1F6C-2545-AF0C-1E7A11216365}"/>
              </a:ext>
            </a:extLst>
          </p:cNvPr>
          <p:cNvSpPr txBox="1"/>
          <p:nvPr/>
        </p:nvSpPr>
        <p:spPr>
          <a:xfrm>
            <a:off x="1308955" y="1252304"/>
            <a:ext cx="6474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&lt;&lt; 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포켓몬 </a:t>
            </a:r>
            <a:r>
              <a:rPr kumimoji="1" lang="ko-KR" altLang="en-US" sz="30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길찾기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게임</a:t>
            </a: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&gt;&gt;</a:t>
            </a:r>
            <a:endParaRPr kumimoji="1" lang="ko-Kore-KR" altLang="en-US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922E40-771F-FA46-93EB-466F568A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91" y="2022037"/>
            <a:ext cx="3081212" cy="281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BFB9797-17B4-8244-AEA3-233D0D621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338" y="2022037"/>
            <a:ext cx="3081212" cy="281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7F25F93-2CF4-D24A-B00D-8192BFBFE29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547944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BDBB928-5E84-B545-905B-CE7F3F85B9EE}"/>
              </a:ext>
            </a:extLst>
          </p:cNvPr>
          <p:cNvCxnSpPr>
            <a:cxnSpLocks/>
          </p:cNvCxnSpPr>
          <p:nvPr/>
        </p:nvCxnSpPr>
        <p:spPr>
          <a:xfrm>
            <a:off x="8083294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18EBB67D-C53F-0444-A228-003AAB361856}"/>
              </a:ext>
            </a:extLst>
          </p:cNvPr>
          <p:cNvCxnSpPr>
            <a:cxnSpLocks/>
          </p:cNvCxnSpPr>
          <p:nvPr/>
        </p:nvCxnSpPr>
        <p:spPr>
          <a:xfrm>
            <a:off x="5007338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221014B-A298-FA46-8617-2D0218CFD13A}"/>
              </a:ext>
            </a:extLst>
          </p:cNvPr>
          <p:cNvCxnSpPr>
            <a:cxnSpLocks/>
          </p:cNvCxnSpPr>
          <p:nvPr/>
        </p:nvCxnSpPr>
        <p:spPr>
          <a:xfrm>
            <a:off x="5794909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A2291D4-02B2-694F-8C2F-B7DCD9F81EEA}"/>
              </a:ext>
            </a:extLst>
          </p:cNvPr>
          <p:cNvCxnSpPr>
            <a:cxnSpLocks/>
          </p:cNvCxnSpPr>
          <p:nvPr/>
        </p:nvCxnSpPr>
        <p:spPr>
          <a:xfrm>
            <a:off x="7292014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4187E1F-DC17-5F46-A315-4712D6F3339F}"/>
              </a:ext>
            </a:extLst>
          </p:cNvPr>
          <p:cNvCxnSpPr>
            <a:cxnSpLocks/>
          </p:cNvCxnSpPr>
          <p:nvPr/>
        </p:nvCxnSpPr>
        <p:spPr>
          <a:xfrm>
            <a:off x="6171426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EF4C4908-3494-C04C-92B6-E3A4489734AD}"/>
              </a:ext>
            </a:extLst>
          </p:cNvPr>
          <p:cNvCxnSpPr>
            <a:cxnSpLocks/>
          </p:cNvCxnSpPr>
          <p:nvPr/>
        </p:nvCxnSpPr>
        <p:spPr>
          <a:xfrm>
            <a:off x="5400462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6CCB30B-EA3D-3448-8CAD-9357F37AB0EB}"/>
              </a:ext>
            </a:extLst>
          </p:cNvPr>
          <p:cNvCxnSpPr>
            <a:cxnSpLocks/>
          </p:cNvCxnSpPr>
          <p:nvPr/>
        </p:nvCxnSpPr>
        <p:spPr>
          <a:xfrm>
            <a:off x="6915497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CDBAC70-9648-B343-9431-75D7A11EC67E}"/>
              </a:ext>
            </a:extLst>
          </p:cNvPr>
          <p:cNvCxnSpPr>
            <a:cxnSpLocks/>
          </p:cNvCxnSpPr>
          <p:nvPr/>
        </p:nvCxnSpPr>
        <p:spPr>
          <a:xfrm>
            <a:off x="7668532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7FEDA46-927E-4F43-8346-DAEEE325AE0A}"/>
              </a:ext>
            </a:extLst>
          </p:cNvPr>
          <p:cNvCxnSpPr>
            <a:cxnSpLocks/>
          </p:cNvCxnSpPr>
          <p:nvPr/>
        </p:nvCxnSpPr>
        <p:spPr>
          <a:xfrm>
            <a:off x="5006016" y="4835963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DF2AA6F-8F52-4247-AD3C-D592D3816A36}"/>
              </a:ext>
            </a:extLst>
          </p:cNvPr>
          <p:cNvCxnSpPr>
            <a:cxnSpLocks/>
          </p:cNvCxnSpPr>
          <p:nvPr/>
        </p:nvCxnSpPr>
        <p:spPr>
          <a:xfrm>
            <a:off x="5006016" y="2022037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45B168C9-2DB2-9F40-B19E-1DC41642E859}"/>
              </a:ext>
            </a:extLst>
          </p:cNvPr>
          <p:cNvCxnSpPr>
            <a:cxnSpLocks/>
          </p:cNvCxnSpPr>
          <p:nvPr/>
        </p:nvCxnSpPr>
        <p:spPr>
          <a:xfrm>
            <a:off x="5006016" y="3406092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8A84D3B-99D8-BB4D-ACD7-C10387EFAA70}"/>
              </a:ext>
            </a:extLst>
          </p:cNvPr>
          <p:cNvCxnSpPr>
            <a:cxnSpLocks/>
          </p:cNvCxnSpPr>
          <p:nvPr/>
        </p:nvCxnSpPr>
        <p:spPr>
          <a:xfrm>
            <a:off x="5006016" y="4100858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E1E7CBA-866C-9A41-B562-8B085CBAFC6E}"/>
              </a:ext>
            </a:extLst>
          </p:cNvPr>
          <p:cNvCxnSpPr>
            <a:cxnSpLocks/>
          </p:cNvCxnSpPr>
          <p:nvPr/>
        </p:nvCxnSpPr>
        <p:spPr>
          <a:xfrm>
            <a:off x="5006016" y="2729257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8CAE954-13D9-744E-BD28-D1469F6B5DC2}"/>
              </a:ext>
            </a:extLst>
          </p:cNvPr>
          <p:cNvCxnSpPr>
            <a:cxnSpLocks/>
          </p:cNvCxnSpPr>
          <p:nvPr/>
        </p:nvCxnSpPr>
        <p:spPr>
          <a:xfrm>
            <a:off x="5006016" y="4459445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BAB7E15-1A94-FE44-9F9C-A63AE3281B62}"/>
              </a:ext>
            </a:extLst>
          </p:cNvPr>
          <p:cNvCxnSpPr>
            <a:cxnSpLocks/>
          </p:cNvCxnSpPr>
          <p:nvPr/>
        </p:nvCxnSpPr>
        <p:spPr>
          <a:xfrm>
            <a:off x="5006016" y="3778127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1B0F9E8-B12F-FE4A-B4BD-4FABB95A1AE6}"/>
              </a:ext>
            </a:extLst>
          </p:cNvPr>
          <p:cNvCxnSpPr>
            <a:cxnSpLocks/>
          </p:cNvCxnSpPr>
          <p:nvPr/>
        </p:nvCxnSpPr>
        <p:spPr>
          <a:xfrm>
            <a:off x="5006016" y="3087846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EF5D1CA-1ECE-4848-8C69-BE30124A18A3}"/>
              </a:ext>
            </a:extLst>
          </p:cNvPr>
          <p:cNvCxnSpPr>
            <a:cxnSpLocks/>
          </p:cNvCxnSpPr>
          <p:nvPr/>
        </p:nvCxnSpPr>
        <p:spPr>
          <a:xfrm>
            <a:off x="5006016" y="2379634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6EC390-E1C7-B048-A013-4A95A455126E}"/>
              </a:ext>
            </a:extLst>
          </p:cNvPr>
          <p:cNvSpPr txBox="1"/>
          <p:nvPr/>
        </p:nvSpPr>
        <p:spPr>
          <a:xfrm>
            <a:off x="1008991" y="5292346"/>
            <a:ext cx="707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격자로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이루어진 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게임판에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 err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출발지점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 err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도착지점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입력하면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b="1" dirty="0">
                <a:solidFill>
                  <a:srgbClr val="EF534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스스로 최적화된 경로를 찾아내는 </a:t>
            </a:r>
            <a:r>
              <a:rPr kumimoji="1" lang="ko-KR" altLang="en-US" b="1" dirty="0" err="1">
                <a:solidFill>
                  <a:srgbClr val="EF534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강화학습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게임 입니다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9301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01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</a:t>
            </a:r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주제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6EC390-E1C7-B048-A013-4A95A455126E}"/>
              </a:ext>
            </a:extLst>
          </p:cNvPr>
          <p:cNvSpPr txBox="1"/>
          <p:nvPr/>
        </p:nvSpPr>
        <p:spPr>
          <a:xfrm>
            <a:off x="1008991" y="5292346"/>
            <a:ext cx="7074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>
                <a:solidFill>
                  <a:srgbClr val="EF534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강화학습</a:t>
            </a:r>
            <a:r>
              <a:rPr kumimoji="1" lang="ko-KR" altLang="en-US" b="1" dirty="0">
                <a:solidFill>
                  <a:srgbClr val="EF534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게임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유명한 </a:t>
            </a:r>
            <a:r>
              <a:rPr kumimoji="1" lang="en-US" altLang="ko-KR" b="1" dirty="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Frozen lake game</a:t>
            </a:r>
            <a:r>
              <a:rPr kumimoji="1" lang="ko-KR" altLang="en-US" b="1" dirty="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b="1" dirty="0">
                <a:solidFill>
                  <a:srgbClr val="EF534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포켓몬스터 게임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 캐릭터가 </a:t>
            </a:r>
            <a:r>
              <a:rPr kumimoji="1" lang="en-US" altLang="ko-KR" b="1" dirty="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kumimoji="1" lang="ko-KR" altLang="en-US" b="1" dirty="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방향으로 움직이는 모습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유사한 것에서 아이디어를 얻었습니다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4</a:t>
            </a:fld>
            <a:endParaRPr kumimoji="1" lang="ko-Kore-KR" altLang="en-US" dirty="0"/>
          </a:p>
        </p:txBody>
      </p:sp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1EE2A274-2DCC-D942-B1AC-1640F13C8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65" y="2022037"/>
            <a:ext cx="2864996" cy="286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CEBDD06D-5B15-1540-B863-A2EEFA5C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91" y="2022037"/>
            <a:ext cx="3081212" cy="281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15540-94CF-5E4C-B3E2-72808028CDFD}"/>
              </a:ext>
            </a:extLst>
          </p:cNvPr>
          <p:cNvSpPr txBox="1"/>
          <p:nvPr/>
        </p:nvSpPr>
        <p:spPr>
          <a:xfrm>
            <a:off x="1308955" y="1252304"/>
            <a:ext cx="6474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&lt;&lt; 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포켓몬 </a:t>
            </a:r>
            <a:r>
              <a:rPr kumimoji="1" lang="ko-KR" altLang="en-US" sz="30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길찾기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게임</a:t>
            </a: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&gt;&gt;</a:t>
            </a:r>
            <a:endParaRPr kumimoji="1" lang="ko-Kore-KR" altLang="en-US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59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회의록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5</a:t>
            </a:fld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16468-6428-AB44-A727-20FDF4508415}"/>
              </a:ext>
            </a:extLst>
          </p:cNvPr>
          <p:cNvSpPr txBox="1"/>
          <p:nvPr/>
        </p:nvSpPr>
        <p:spPr>
          <a:xfrm>
            <a:off x="894317" y="1086259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latin typeface="+mn-ea"/>
                <a:hlinkClick r:id="rId2"/>
              </a:rPr>
              <a:t>https://</a:t>
            </a:r>
            <a:r>
              <a:rPr kumimoji="1" lang="en" altLang="ko-Kore-KR" sz="1200" dirty="0" err="1">
                <a:latin typeface="+mn-ea"/>
                <a:hlinkClick r:id="rId2"/>
              </a:rPr>
              <a:t>github.com</a:t>
            </a:r>
            <a:r>
              <a:rPr kumimoji="1" lang="en" altLang="ko-Kore-KR" sz="1200" dirty="0">
                <a:latin typeface="+mn-ea"/>
                <a:hlinkClick r:id="rId2"/>
              </a:rPr>
              <a:t>/Hyeon9mak/HCP_2020/blob/master/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/2020-11-17-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.</a:t>
            </a:r>
            <a:r>
              <a:rPr kumimoji="1" lang="en" altLang="ko-Kore-KR" sz="1200" dirty="0">
                <a:latin typeface="+mn-ea"/>
                <a:hlinkClick r:id="rId2"/>
              </a:rPr>
              <a:t>md</a:t>
            </a:r>
            <a:endParaRPr kumimoji="1" lang="en" altLang="ko-Kore-KR" sz="12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9D3527-E6BB-7D48-A9A6-F841E6E1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2" y="1674449"/>
            <a:ext cx="7493876" cy="45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6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회의록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6</a:t>
            </a:fld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16468-6428-AB44-A727-20FDF4508415}"/>
              </a:ext>
            </a:extLst>
          </p:cNvPr>
          <p:cNvSpPr txBox="1"/>
          <p:nvPr/>
        </p:nvSpPr>
        <p:spPr>
          <a:xfrm>
            <a:off x="894317" y="1086259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latin typeface="+mn-ea"/>
                <a:hlinkClick r:id="rId2"/>
              </a:rPr>
              <a:t>https://</a:t>
            </a:r>
            <a:r>
              <a:rPr kumimoji="1" lang="en" altLang="ko-Kore-KR" sz="1200" dirty="0" err="1">
                <a:latin typeface="+mn-ea"/>
                <a:hlinkClick r:id="rId2"/>
              </a:rPr>
              <a:t>github.com</a:t>
            </a:r>
            <a:r>
              <a:rPr kumimoji="1" lang="en" altLang="ko-Kore-KR" sz="1200" dirty="0">
                <a:latin typeface="+mn-ea"/>
                <a:hlinkClick r:id="rId2"/>
              </a:rPr>
              <a:t>/Hyeon9mak/HCP_2020/blob/master/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/2020-11-19-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.</a:t>
            </a:r>
            <a:r>
              <a:rPr kumimoji="1" lang="en" altLang="ko-Kore-KR" sz="1200" dirty="0">
                <a:latin typeface="+mn-ea"/>
                <a:hlinkClick r:id="rId2"/>
              </a:rPr>
              <a:t>md</a:t>
            </a:r>
            <a:endParaRPr kumimoji="1" lang="en" altLang="ko-Kore-KR" sz="12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E7CDF6-4025-8245-999D-40831D316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9" y="1703162"/>
            <a:ext cx="8250620" cy="431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1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회의록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7</a:t>
            </a:fld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16468-6428-AB44-A727-20FDF4508415}"/>
              </a:ext>
            </a:extLst>
          </p:cNvPr>
          <p:cNvSpPr txBox="1"/>
          <p:nvPr/>
        </p:nvSpPr>
        <p:spPr>
          <a:xfrm>
            <a:off x="894317" y="1086259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latin typeface="+mn-ea"/>
                <a:hlinkClick r:id="rId2"/>
              </a:rPr>
              <a:t>https://</a:t>
            </a:r>
            <a:r>
              <a:rPr kumimoji="1" lang="en" altLang="ko-Kore-KR" sz="1200" dirty="0" err="1">
                <a:latin typeface="+mn-ea"/>
                <a:hlinkClick r:id="rId2"/>
              </a:rPr>
              <a:t>github.com</a:t>
            </a:r>
            <a:r>
              <a:rPr kumimoji="1" lang="en" altLang="ko-Kore-KR" sz="1200" dirty="0">
                <a:latin typeface="+mn-ea"/>
                <a:hlinkClick r:id="rId2"/>
              </a:rPr>
              <a:t>/Hyeon9mak/HCP_2020/blob/master/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/2020-11-22-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.</a:t>
            </a:r>
            <a:r>
              <a:rPr kumimoji="1" lang="en" altLang="ko-Kore-KR" sz="1200" dirty="0">
                <a:latin typeface="+mn-ea"/>
                <a:hlinkClick r:id="rId2"/>
              </a:rPr>
              <a:t>md</a:t>
            </a:r>
            <a:endParaRPr kumimoji="1" lang="en" altLang="ko-Kore-KR" sz="12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12102E-ADE6-E342-AB8C-49DDD2F8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1" y="1623844"/>
            <a:ext cx="8250620" cy="44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9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알고리즘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849" y="6343773"/>
            <a:ext cx="471063" cy="365125"/>
          </a:xfr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8</a:t>
            </a:fld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06CB22-2183-5140-A3D6-C04EA2E6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76" y="2600874"/>
            <a:ext cx="7018448" cy="27488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A6B9E6-06B9-B647-85E2-FD74B4AA9DA6}"/>
              </a:ext>
            </a:extLst>
          </p:cNvPr>
          <p:cNvSpPr txBox="1"/>
          <p:nvPr/>
        </p:nvSpPr>
        <p:spPr>
          <a:xfrm>
            <a:off x="1001109" y="1238448"/>
            <a:ext cx="714178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b="1" dirty="0"/>
              <a:t>Epsilon-greedy </a:t>
            </a:r>
            <a:r>
              <a:rPr kumimoji="1" lang="ko-KR" altLang="en-US" sz="2500" b="1" dirty="0"/>
              <a:t>알고리즘</a:t>
            </a:r>
            <a:br>
              <a:rPr kumimoji="1" lang="en-US" altLang="ko-KR" dirty="0"/>
            </a:br>
            <a:r>
              <a:rPr kumimoji="1" lang="ko-KR" altLang="en-US" dirty="0"/>
              <a:t>학습이 고착화 되었을 때 </a:t>
            </a:r>
            <a:r>
              <a:rPr kumimoji="1" lang="en-US" altLang="ko-KR" dirty="0"/>
              <a:t>(</a:t>
            </a:r>
            <a:r>
              <a:rPr kumimoji="1" lang="ko-KR" altLang="en-US" dirty="0"/>
              <a:t>경로 탐색이 한 부근에서 반복되고 있을 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랜덤한</a:t>
            </a:r>
            <a:r>
              <a:rPr kumimoji="1" lang="ko-KR" altLang="en-US" dirty="0"/>
              <a:t> 확률로 다른 곳으로 이동하는 경우의 수를 만들어냅니다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144B4-A7D5-BE49-BB1A-66743F8A9EB8}"/>
              </a:ext>
            </a:extLst>
          </p:cNvPr>
          <p:cNvSpPr txBox="1"/>
          <p:nvPr/>
        </p:nvSpPr>
        <p:spPr>
          <a:xfrm>
            <a:off x="2079131" y="5492704"/>
            <a:ext cx="714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if ( n &lt; EPSILON)  </a:t>
            </a:r>
            <a:r>
              <a:rPr kumimoji="1" lang="en-US" altLang="ko-KR" dirty="0"/>
              <a:t>{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}</a:t>
            </a:r>
            <a:r>
              <a:rPr kumimoji="1" lang="ko-KR" altLang="en-US" dirty="0"/>
              <a:t>  </a:t>
            </a:r>
            <a:r>
              <a:rPr kumimoji="1" lang="en-US" altLang="ko-Kore-KR" b="1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고착화 중이라면</a:t>
            </a:r>
            <a:endParaRPr kumimoji="1"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ko-Kore-KR" dirty="0"/>
              <a:t>else { . . . }	       </a:t>
            </a:r>
            <a:r>
              <a:rPr kumimoji="1" lang="en-US" altLang="ko-Kore-KR" b="1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그 외 모든 경우</a:t>
            </a:r>
            <a:endParaRPr kumimoji="1" lang="ko-Kore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72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알고리즘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849" y="6343773"/>
            <a:ext cx="471063" cy="365125"/>
          </a:xfr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9</a:t>
            </a:fld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A6B9E6-06B9-B647-85E2-FD74B4AA9DA6}"/>
              </a:ext>
            </a:extLst>
          </p:cNvPr>
          <p:cNvSpPr txBox="1"/>
          <p:nvPr/>
        </p:nvSpPr>
        <p:spPr>
          <a:xfrm>
            <a:off x="1001109" y="1199395"/>
            <a:ext cx="714178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/>
              <a:t>Q-learning </a:t>
            </a:r>
            <a:r>
              <a:rPr kumimoji="1" lang="ko-KR" altLang="en-US" sz="2500" b="1" dirty="0"/>
              <a:t>알고리즘</a:t>
            </a:r>
            <a:br>
              <a:rPr kumimoji="1" lang="en-US" altLang="ko-KR" dirty="0"/>
            </a:br>
            <a:r>
              <a:rPr kumimoji="1" lang="ko-KR" altLang="en-US" dirty="0"/>
              <a:t>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 이동 시 얻을 수 있는 기대 값을 설정하는데 사용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144B4-A7D5-BE49-BB1A-66743F8A9EB8}"/>
              </a:ext>
            </a:extLst>
          </p:cNvPr>
          <p:cNvSpPr txBox="1"/>
          <p:nvPr/>
        </p:nvSpPr>
        <p:spPr>
          <a:xfrm>
            <a:off x="1001108" y="5854927"/>
            <a:ext cx="714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ko-Kore-KR" altLang="en-US" b="1" dirty="0">
                <a:solidFill>
                  <a:schemeClr val="accent6">
                    <a:lumMod val="75000"/>
                  </a:schemeClr>
                </a:solidFill>
              </a:rPr>
              <a:t>상</a:t>
            </a:r>
            <a:r>
              <a:rPr kumimoji="1" lang="en-US" altLang="ko-Kore-KR" b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 하</a:t>
            </a:r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 좌</a:t>
            </a:r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 우 이동 중 가장 기대 값이 큰 방향으로 이동</a:t>
            </a:r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kumimoji="1" lang="ko-Kore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4A0A13-4510-8242-9343-FA7CFCCA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0" y="2396137"/>
            <a:ext cx="4072662" cy="32007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E2098F-1B79-314D-8FBA-CB8DDF85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231" y="2396136"/>
            <a:ext cx="4123618" cy="32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9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5903</TotalTime>
  <Words>788</Words>
  <Application>Microsoft Macintosh PowerPoint</Application>
  <PresentationFormat>화면 슬라이드 쇼(4:3)</PresentationFormat>
  <Paragraphs>141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NanumBarunGothic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최현구</dc:creator>
  <cp:lastModifiedBy>최현구</cp:lastModifiedBy>
  <cp:revision>59</cp:revision>
  <dcterms:created xsi:type="dcterms:W3CDTF">2020-10-06T04:04:28Z</dcterms:created>
  <dcterms:modified xsi:type="dcterms:W3CDTF">2020-11-24T01:42:30Z</dcterms:modified>
</cp:coreProperties>
</file>